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61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58" r:id="rId20"/>
    <p:sldId id="293" r:id="rId21"/>
    <p:sldId id="339" r:id="rId2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56" autoAdjust="0"/>
  </p:normalViewPr>
  <p:slideViewPr>
    <p:cSldViewPr>
      <p:cViewPr varScale="1">
        <p:scale>
          <a:sx n="61" d="100"/>
          <a:sy n="61" d="100"/>
        </p:scale>
        <p:origin x="-102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86063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 smtClean="0">
                <a:latin typeface="+mn-lt"/>
              </a:defRPr>
            </a:lvl1pPr>
          </a:lstStyle>
          <a:p>
            <a:pPr>
              <a:defRPr/>
            </a:pPr>
            <a:r>
              <a:rPr lang="fr-CA" dirty="0"/>
              <a:t>Diaporama – confirmation des adultes – juin 2012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DEE55C7-119C-4B3C-92C0-29D8B61192DF}" type="datetimeFigureOut">
              <a:rPr lang="fr-FR"/>
              <a:pPr>
                <a:defRPr/>
              </a:pPr>
              <a:t>14/12/2017</a:t>
            </a:fld>
            <a:endParaRPr lang="fr-CA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FE73C44-F040-4F1E-8A5B-003249FA6478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689600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75382-7F7C-44CA-86D9-AEEDBA45DC9E}" type="datetimeFigureOut">
              <a:rPr lang="fr-FR" smtClean="0"/>
              <a:pPr/>
              <a:t>14/12/2017</a:t>
            </a:fld>
            <a:endParaRPr lang="fr-CA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1A7FD-0623-4B61-8542-7A049142EE90}" type="slidenum">
              <a:rPr lang="fr-CA" smtClean="0"/>
              <a:pPr/>
              <a:t>‹N°›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05703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CA" dirty="0" smtClean="0"/>
          </a:p>
        </p:txBody>
      </p:sp>
      <p:sp>
        <p:nvSpPr>
          <p:cNvPr id="757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4894B7-9472-4C28-A216-F3E1C9A3AB63}" type="slidenum">
              <a:rPr lang="fr-CA"/>
              <a:pPr/>
              <a:t>12</a:t>
            </a:fld>
            <a:endParaRPr lang="fr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B8268-D85C-449B-B734-B8A59B8B6CC2}" type="datetime1">
              <a:rPr lang="fr-FR" smtClean="0"/>
              <a:pPr>
                <a:defRPr/>
              </a:pPr>
              <a:t>14/12/2017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F98B4-C337-4290-9849-9274173622B1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A59DE-D9EB-47BF-B461-2E93F6687552}" type="datetime1">
              <a:rPr lang="fr-FR" smtClean="0"/>
              <a:pPr>
                <a:defRPr/>
              </a:pPr>
              <a:t>14/12/2017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52B4B-9DA0-485F-AEF2-480EFEA5A894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A71BE-E4C5-4AB5-97F8-26198609986D}" type="datetime1">
              <a:rPr lang="fr-FR" smtClean="0"/>
              <a:pPr>
                <a:defRPr/>
              </a:pPr>
              <a:t>14/12/2017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F19C6-91D9-4BF7-98B0-BEC1CBAEF674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52FF4-97B8-4F56-8334-9D84DD91EE3B}" type="datetime1">
              <a:rPr lang="fr-FR" smtClean="0"/>
              <a:pPr>
                <a:defRPr/>
              </a:pPr>
              <a:t>14/12/2017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BA9C2-F097-4070-83A0-E39480F34FF0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BFBFC-D537-416E-B8D8-BE74BD693739}" type="datetime1">
              <a:rPr lang="fr-FR" smtClean="0"/>
              <a:pPr>
                <a:defRPr/>
              </a:pPr>
              <a:t>14/12/2017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5E90C-74BD-429F-83A1-115D71420655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EA95A-4608-4AF9-B71C-E04B8161ECC0}" type="datetime1">
              <a:rPr lang="fr-FR" smtClean="0"/>
              <a:pPr>
                <a:defRPr/>
              </a:pPr>
              <a:t>14/12/2017</a:t>
            </a:fld>
            <a:endParaRPr lang="fr-CA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1954A-E291-4204-ABCC-977A754D2CD5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CC7CD-7809-436F-B4C8-231F36892C9A}" type="datetime1">
              <a:rPr lang="fr-FR" smtClean="0"/>
              <a:pPr>
                <a:defRPr/>
              </a:pPr>
              <a:t>14/12/2017</a:t>
            </a:fld>
            <a:endParaRPr lang="fr-CA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9B875-6975-4877-BE53-75EB4143D2BD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47859-D5F6-4270-B6A9-872F8BD7E9A7}" type="datetime1">
              <a:rPr lang="fr-FR" smtClean="0"/>
              <a:pPr>
                <a:defRPr/>
              </a:pPr>
              <a:t>14/12/2017</a:t>
            </a:fld>
            <a:endParaRPr lang="fr-CA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738CB-C62D-41BF-8448-1547F8AE0A14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2D9F7-9FAB-4BB9-9935-8502604E6CD9}" type="datetime1">
              <a:rPr lang="fr-FR" smtClean="0"/>
              <a:pPr>
                <a:defRPr/>
              </a:pPr>
              <a:t>14/12/2017</a:t>
            </a:fld>
            <a:endParaRPr lang="fr-CA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827A3-F9B8-414D-8AAC-52E9E42024F9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428F9-DFB7-4523-967F-B9EED097A762}" type="datetime1">
              <a:rPr lang="fr-FR" smtClean="0"/>
              <a:pPr>
                <a:defRPr/>
              </a:pPr>
              <a:t>14/12/2017</a:t>
            </a:fld>
            <a:endParaRPr lang="fr-CA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054ED-60A1-4AA0-9108-E11BD8CC8096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23C9E-F7CF-4D7E-BF37-30FD4B8BB864}" type="datetime1">
              <a:rPr lang="fr-FR" smtClean="0"/>
              <a:pPr>
                <a:defRPr/>
              </a:pPr>
              <a:t>14/12/2017</a:t>
            </a:fld>
            <a:endParaRPr lang="fr-CA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5B1C2-A357-4D6D-8CF9-74DF34D80F02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40D2EE-6153-429C-B814-2126195B2AD3}" type="datetime1">
              <a:rPr lang="fr-FR" smtClean="0"/>
              <a:pPr>
                <a:defRPr/>
              </a:pPr>
              <a:t>14/12/2017</a:t>
            </a:fld>
            <a:endParaRPr lang="fr-CA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CB9A7E-02F4-47AF-BBDC-DE8EF757E72C}" type="slidenum">
              <a:rPr lang="fr-CA"/>
              <a:pPr>
                <a:defRPr/>
              </a:pPr>
              <a:t>‹N°›</a:t>
            </a:fld>
            <a:endParaRPr lang="fr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wmf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19280-9FC5-41EC-89B5-C08BEFD41360}" type="slidenum">
              <a:rPr lang="fr-CA" smtClean="0"/>
              <a:pPr/>
              <a:t>1</a:t>
            </a:fld>
            <a:endParaRPr lang="fr-CA" dirty="0"/>
          </a:p>
        </p:txBody>
      </p:sp>
      <p:sp>
        <p:nvSpPr>
          <p:cNvPr id="6" name="ZoneTexte 5"/>
          <p:cNvSpPr txBox="1"/>
          <p:nvPr/>
        </p:nvSpPr>
        <p:spPr>
          <a:xfrm>
            <a:off x="3995936" y="1760041"/>
            <a:ext cx="3911648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200" dirty="0" smtClean="0">
                <a:latin typeface="Comic Sans MS" pitchFamily="66" charset="0"/>
              </a:rPr>
              <a:t>Bonjour!</a:t>
            </a:r>
          </a:p>
          <a:p>
            <a:endParaRPr lang="fr-CA" dirty="0" smtClean="0">
              <a:latin typeface="Comic Sans MS" pitchFamily="66" charset="0"/>
            </a:endParaRPr>
          </a:p>
          <a:p>
            <a:r>
              <a:rPr lang="fr-CA" sz="3200" dirty="0" smtClean="0">
                <a:latin typeface="Comic Sans MS" pitchFamily="66" charset="0"/>
              </a:rPr>
              <a:t>Voici ton 7</a:t>
            </a:r>
            <a:r>
              <a:rPr lang="fr-CA" sz="3200" baseline="30000" dirty="0" smtClean="0">
                <a:latin typeface="Comic Sans MS" pitchFamily="66" charset="0"/>
              </a:rPr>
              <a:t>ème</a:t>
            </a:r>
            <a:r>
              <a:rPr lang="fr-CA" sz="3200" dirty="0" smtClean="0">
                <a:latin typeface="Comic Sans MS" pitchFamily="66" charset="0"/>
              </a:rPr>
              <a:t> CLIC!</a:t>
            </a:r>
            <a:endParaRPr lang="fr-CA" sz="3200" dirty="0">
              <a:latin typeface="Comic Sans MS" pitchFamily="66" charset="0"/>
            </a:endParaRPr>
          </a:p>
          <a:p>
            <a:endParaRPr lang="fr-CA" sz="3200" dirty="0" smtClean="0">
              <a:latin typeface="Comic Sans MS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05810" y="5085184"/>
            <a:ext cx="8208912" cy="147732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sz="3000" dirty="0" smtClean="0">
                <a:solidFill>
                  <a:schemeClr val="bg1"/>
                </a:solidFill>
                <a:latin typeface="Comic Sans MS" pitchFamily="66" charset="0"/>
              </a:rPr>
              <a:t>Lis une diapositive à la fois </a:t>
            </a:r>
          </a:p>
          <a:p>
            <a:pPr algn="ctr"/>
            <a:r>
              <a:rPr lang="fr-CA" sz="3000" dirty="0" smtClean="0">
                <a:solidFill>
                  <a:schemeClr val="bg1"/>
                </a:solidFill>
                <a:latin typeface="Comic Sans MS" pitchFamily="66" charset="0"/>
              </a:rPr>
              <a:t>et fais ce qui est demandé</a:t>
            </a:r>
          </a:p>
          <a:p>
            <a:pPr algn="ctr"/>
            <a:r>
              <a:rPr lang="fr-CA" sz="3000" dirty="0" smtClean="0">
                <a:solidFill>
                  <a:schemeClr val="bg1"/>
                </a:solidFill>
                <a:latin typeface="Comic Sans MS" pitchFamily="66" charset="0"/>
              </a:rPr>
              <a:t>avant d’aller plus loin…</a:t>
            </a:r>
            <a:endParaRPr lang="fr-CA" sz="3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8" name="Picture 2" descr="C:\Users\lpotvin\Pictures\image pps\souris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8" y="439560"/>
            <a:ext cx="3396802" cy="346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8209" y="3903104"/>
            <a:ext cx="84352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3200" dirty="0">
                <a:latin typeface="Comic Sans MS" panose="030F0702030302020204" pitchFamily="66" charset="0"/>
              </a:rPr>
              <a:t>Dans ce CLIC </a:t>
            </a:r>
            <a:r>
              <a:rPr lang="fr-CA" sz="3200" dirty="0" smtClean="0">
                <a:latin typeface="Comic Sans MS" panose="030F0702030302020204" pitchFamily="66" charset="0"/>
              </a:rPr>
              <a:t>, </a:t>
            </a:r>
            <a:r>
              <a:rPr lang="fr-CA" sz="3200" dirty="0">
                <a:latin typeface="Comic Sans MS" panose="030F0702030302020204" pitchFamily="66" charset="0"/>
              </a:rPr>
              <a:t>il est question de MISSION</a:t>
            </a:r>
          </a:p>
        </p:txBody>
      </p:sp>
    </p:spTree>
    <p:extLst>
      <p:ext uri="{BB962C8B-B14F-4D97-AF65-F5344CB8AC3E}">
        <p14:creationId xmlns:p14="http://schemas.microsoft.com/office/powerpoint/2010/main" val="398622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10</a:t>
            </a:fld>
            <a:endParaRPr lang="fr-CA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297522"/>
            <a:ext cx="9144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500" b="1" dirty="0" smtClean="0">
                <a:latin typeface="Comic Sans MS" panose="030F0702030302020204" pitchFamily="66" charset="0"/>
              </a:rPr>
              <a:t>Être sel de la terre et lumière du monde</a:t>
            </a:r>
            <a:endParaRPr lang="fr-CA" sz="3500" b="1" dirty="0">
              <a:latin typeface="Comic Sans MS" panose="030F0702030302020204" pitchFamily="66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124744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 smtClean="0">
                <a:latin typeface="Comic Sans MS" panose="030F0702030302020204" pitchFamily="66" charset="0"/>
              </a:rPr>
              <a:t>Pour comprendre cette expression</a:t>
            </a:r>
          </a:p>
          <a:p>
            <a:pPr algn="ctr"/>
            <a:r>
              <a:rPr lang="fr-CA" sz="2800" dirty="0">
                <a:latin typeface="Comic Sans MS" panose="030F0702030302020204" pitchFamily="66" charset="0"/>
              </a:rPr>
              <a:t>q</a:t>
            </a:r>
            <a:r>
              <a:rPr lang="fr-CA" sz="2800" dirty="0" smtClean="0">
                <a:latin typeface="Comic Sans MS" panose="030F0702030302020204" pitchFamily="66" charset="0"/>
              </a:rPr>
              <a:t>ui vient de la Bible, </a:t>
            </a:r>
          </a:p>
          <a:p>
            <a:pPr algn="ctr"/>
            <a:r>
              <a:rPr lang="fr-CA" sz="2800" dirty="0" smtClean="0">
                <a:latin typeface="Comic Sans MS" panose="030F0702030302020204" pitchFamily="66" charset="0"/>
              </a:rPr>
              <a:t>lis le texte des diapositives suivantes…</a:t>
            </a:r>
          </a:p>
        </p:txBody>
      </p:sp>
      <p:pic>
        <p:nvPicPr>
          <p:cNvPr id="5" name="Image 1" descr="livre parole lutrin + chandelle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8571" y="2734713"/>
            <a:ext cx="5646858" cy="3711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3677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ZoneTexte 2"/>
          <p:cNvSpPr txBox="1">
            <a:spLocks noChangeArrowheads="1"/>
          </p:cNvSpPr>
          <p:nvPr/>
        </p:nvSpPr>
        <p:spPr bwMode="auto">
          <a:xfrm>
            <a:off x="428625" y="500063"/>
            <a:ext cx="8355013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Comic Sans MS" pitchFamily="66" charset="0"/>
              </a:rPr>
              <a:t>Vous êtes le sel de la terre.</a:t>
            </a:r>
          </a:p>
          <a:p>
            <a:endParaRPr lang="fr-CA" sz="3600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fr-CA" sz="3600" dirty="0">
                <a:solidFill>
                  <a:schemeClr val="bg1"/>
                </a:solidFill>
                <a:latin typeface="Comic Sans MS" pitchFamily="66" charset="0"/>
              </a:rPr>
              <a:t>Si le sel perd </a:t>
            </a:r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son goût,</a:t>
            </a:r>
            <a:endParaRPr lang="fr-CA" sz="3600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fr-CA" sz="3600" dirty="0">
                <a:solidFill>
                  <a:schemeClr val="bg1"/>
                </a:solidFill>
                <a:latin typeface="Comic Sans MS" pitchFamily="66" charset="0"/>
              </a:rPr>
              <a:t>c</a:t>
            </a:r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omment </a:t>
            </a:r>
            <a:r>
              <a:rPr lang="fr-CA" sz="3600" dirty="0">
                <a:solidFill>
                  <a:schemeClr val="bg1"/>
                </a:solidFill>
                <a:latin typeface="Comic Sans MS" pitchFamily="66" charset="0"/>
              </a:rPr>
              <a:t>redeviendra-t-il </a:t>
            </a:r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salé?</a:t>
            </a:r>
            <a:endParaRPr lang="fr-CA" sz="3600" dirty="0">
              <a:solidFill>
                <a:schemeClr val="bg1"/>
              </a:solidFill>
              <a:latin typeface="Comic Sans MS" pitchFamily="66" charset="0"/>
            </a:endParaRPr>
          </a:p>
          <a:p>
            <a:endParaRPr lang="fr-CA" sz="3600" dirty="0">
              <a:solidFill>
                <a:schemeClr val="bg1"/>
              </a:solidFill>
              <a:latin typeface="Comic Sans MS" pitchFamily="66" charset="0"/>
            </a:endParaRPr>
          </a:p>
          <a:p>
            <a:endParaRPr lang="fr-CA" sz="3600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Un sel sans goût</a:t>
            </a:r>
            <a:endParaRPr lang="fr-CA" sz="3600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fr-CA" sz="3600" dirty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l </a:t>
            </a:r>
            <a:r>
              <a:rPr lang="fr-CA" sz="3600" dirty="0">
                <a:solidFill>
                  <a:schemeClr val="bg1"/>
                </a:solidFill>
                <a:latin typeface="Comic Sans MS" pitchFamily="66" charset="0"/>
              </a:rPr>
              <a:t>ne </a:t>
            </a:r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sert plus à rien</a:t>
            </a:r>
            <a:r>
              <a:rPr lang="fr-CA" sz="3600" dirty="0">
                <a:solidFill>
                  <a:schemeClr val="bg1"/>
                </a:solidFill>
                <a:latin typeface="Comic Sans MS" pitchFamily="66" charset="0"/>
              </a:rPr>
              <a:t>;</a:t>
            </a:r>
          </a:p>
          <a:p>
            <a:r>
              <a:rPr lang="fr-CA" sz="3600" dirty="0">
                <a:solidFill>
                  <a:schemeClr val="bg1"/>
                </a:solidFill>
                <a:latin typeface="Comic Sans MS" pitchFamily="66" charset="0"/>
              </a:rPr>
              <a:t>on le jette dehors </a:t>
            </a:r>
          </a:p>
          <a:p>
            <a:r>
              <a:rPr lang="fr-CA" sz="3600" dirty="0">
                <a:solidFill>
                  <a:schemeClr val="bg1"/>
                </a:solidFill>
                <a:latin typeface="Comic Sans MS" pitchFamily="66" charset="0"/>
              </a:rPr>
              <a:t>et il </a:t>
            </a:r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sera piétiné.</a:t>
            </a:r>
            <a:endParaRPr lang="fr-CA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30722" name="Picture 2" descr="C:\Documents and Settings\IBM\Local Settings\Temporary Internet Files\Content.IE5\6LGGB05J\MC90011286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921000"/>
            <a:ext cx="3360734" cy="3136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E42C8-FF63-47E6-8956-0B7E991C8398}" type="slidenum">
              <a:rPr lang="fr-CA" smtClean="0"/>
              <a:pPr>
                <a:defRPr/>
              </a:pPr>
              <a:t>11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0199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A5FAF-68F7-4F4E-BFBB-8C840D429E61}" type="slidenum">
              <a:rPr lang="fr-CA" smtClean="0"/>
              <a:pPr>
                <a:defRPr/>
              </a:pPr>
              <a:t>12</a:t>
            </a:fld>
            <a:endParaRPr lang="fr-CA" dirty="0"/>
          </a:p>
        </p:txBody>
      </p:sp>
      <p:sp>
        <p:nvSpPr>
          <p:cNvPr id="31747" name="ZoneTexte 2"/>
          <p:cNvSpPr txBox="1">
            <a:spLocks noChangeArrowheads="1"/>
          </p:cNvSpPr>
          <p:nvPr/>
        </p:nvSpPr>
        <p:spPr bwMode="auto">
          <a:xfrm>
            <a:off x="285750" y="1052736"/>
            <a:ext cx="676980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Comic Sans MS" pitchFamily="66" charset="0"/>
              </a:rPr>
              <a:t>Vous êtes la lumière du monde</a:t>
            </a:r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endParaRPr lang="fr-CA" sz="3600" dirty="0">
              <a:solidFill>
                <a:schemeClr val="bg1"/>
              </a:solidFill>
              <a:latin typeface="Comic Sans MS" pitchFamily="66" charset="0"/>
            </a:endParaRPr>
          </a:p>
          <a:p>
            <a:endParaRPr lang="fr-CA" sz="3600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Personne n’allume une lampe, </a:t>
            </a:r>
            <a:endParaRPr lang="fr-CA" sz="3600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pour la mettre sous un meuble:</a:t>
            </a:r>
            <a:endParaRPr lang="fr-CA" sz="3600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on la met sur un lampadaire, </a:t>
            </a:r>
          </a:p>
          <a:p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et elle donne sa lumière</a:t>
            </a:r>
          </a:p>
          <a:p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à toute la maison.</a:t>
            </a:r>
            <a:endParaRPr lang="fr-CA" sz="36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31748" name="Picture 2" descr="C:\Documents and Settings\IBM\Local Settings\Temporary Internet Files\Content.IE5\J5J7TTLY\MC900412626[1].wmf"/>
          <p:cNvPicPr>
            <a:picLocks noChangeAspect="1" noChangeArrowheads="1"/>
          </p:cNvPicPr>
          <p:nvPr/>
        </p:nvPicPr>
        <p:blipFill>
          <a:blip r:embed="rId3" cstate="print"/>
          <a:srcRect r="40962"/>
          <a:stretch>
            <a:fillRect/>
          </a:stretch>
        </p:blipFill>
        <p:spPr bwMode="auto">
          <a:xfrm>
            <a:off x="6852210" y="188640"/>
            <a:ext cx="2033213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19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E5166-6868-41C1-8D09-0ED7651D8482}" type="slidenum">
              <a:rPr lang="fr-CA" smtClean="0"/>
              <a:pPr>
                <a:defRPr/>
              </a:pPr>
              <a:t>13</a:t>
            </a:fld>
            <a:endParaRPr lang="fr-CA" dirty="0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85750" y="836712"/>
            <a:ext cx="60007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Que votre lumière,</a:t>
            </a:r>
          </a:p>
          <a:p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de </a:t>
            </a:r>
            <a:r>
              <a:rPr lang="fr-CA" sz="3600" dirty="0">
                <a:solidFill>
                  <a:schemeClr val="bg1"/>
                </a:solidFill>
                <a:latin typeface="Comic Sans MS" pitchFamily="66" charset="0"/>
              </a:rPr>
              <a:t>même, </a:t>
            </a:r>
          </a:p>
          <a:p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brille devant les hommes:</a:t>
            </a:r>
            <a:endParaRPr lang="fr-CA" sz="3600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qu’ils voient vos </a:t>
            </a:r>
            <a:r>
              <a:rPr lang="fr-CA" sz="3600" dirty="0">
                <a:solidFill>
                  <a:schemeClr val="bg1"/>
                </a:solidFill>
                <a:latin typeface="Comic Sans MS" pitchFamily="66" charset="0"/>
              </a:rPr>
              <a:t>bonnes </a:t>
            </a:r>
            <a:r>
              <a:rPr lang="fr-CA" sz="3600" dirty="0" smtClean="0">
                <a:solidFill>
                  <a:schemeClr val="bg1"/>
                </a:solidFill>
                <a:latin typeface="Comic Sans MS" pitchFamily="66" charset="0"/>
              </a:rPr>
              <a:t>actions et qu’ils rendent </a:t>
            </a:r>
            <a:r>
              <a:rPr lang="fr-CA" sz="3600" dirty="0">
                <a:solidFill>
                  <a:schemeClr val="bg1"/>
                </a:solidFill>
                <a:latin typeface="Comic Sans MS" pitchFamily="66" charset="0"/>
              </a:rPr>
              <a:t>gloire à votre Père qui est aux cieux.</a:t>
            </a:r>
          </a:p>
        </p:txBody>
      </p:sp>
      <p:pic>
        <p:nvPicPr>
          <p:cNvPr id="5" name="Picture 2" descr="C:\Documents and Settings\IBM\Local Settings\Temporary Internet Files\Content.IE5\J5J7TTLY\MC900412626[1].wmf"/>
          <p:cNvPicPr>
            <a:picLocks noChangeAspect="1" noChangeArrowheads="1"/>
          </p:cNvPicPr>
          <p:nvPr/>
        </p:nvPicPr>
        <p:blipFill>
          <a:blip r:embed="rId2" cstate="print"/>
          <a:srcRect r="40962"/>
          <a:stretch>
            <a:fillRect/>
          </a:stretch>
        </p:blipFill>
        <p:spPr bwMode="auto">
          <a:xfrm>
            <a:off x="6012160" y="188640"/>
            <a:ext cx="2873263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425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14</a:t>
            </a:fld>
            <a:endParaRPr lang="fr-CA" dirty="0"/>
          </a:p>
        </p:txBody>
      </p:sp>
      <p:sp>
        <p:nvSpPr>
          <p:cNvPr id="3" name="ZoneTexte 2"/>
          <p:cNvSpPr txBox="1"/>
          <p:nvPr/>
        </p:nvSpPr>
        <p:spPr>
          <a:xfrm>
            <a:off x="-15343" y="404664"/>
            <a:ext cx="91593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dirty="0" smtClean="0">
                <a:latin typeface="Comic Sans MS" panose="030F0702030302020204" pitchFamily="66" charset="0"/>
              </a:rPr>
              <a:t>Ce texte de la Bible vient des paroles de Jésus.</a:t>
            </a:r>
          </a:p>
          <a:p>
            <a:endParaRPr lang="fr-CA" sz="3600" dirty="0" smtClean="0">
              <a:latin typeface="Comic Sans MS" panose="030F0702030302020204" pitchFamily="66" charset="0"/>
            </a:endParaRPr>
          </a:p>
          <a:p>
            <a:endParaRPr lang="fr-CA" sz="3600" dirty="0">
              <a:latin typeface="Comic Sans MS" panose="030F0702030302020204" pitchFamily="66" charset="0"/>
            </a:endParaRPr>
          </a:p>
          <a:p>
            <a:endParaRPr lang="fr-CA" sz="3600" dirty="0" smtClean="0">
              <a:latin typeface="Comic Sans MS" panose="030F0702030302020204" pitchFamily="66" charset="0"/>
            </a:endParaRPr>
          </a:p>
          <a:p>
            <a:endParaRPr lang="fr-CA" sz="3600" dirty="0">
              <a:latin typeface="Comic Sans MS" panose="030F0702030302020204" pitchFamily="66" charset="0"/>
            </a:endParaRPr>
          </a:p>
          <a:p>
            <a:endParaRPr lang="fr-CA" sz="3600" dirty="0" smtClean="0">
              <a:latin typeface="Comic Sans MS" panose="030F0702030302020204" pitchFamily="66" charset="0"/>
            </a:endParaRPr>
          </a:p>
          <a:p>
            <a:r>
              <a:rPr lang="fr-CA" sz="3600" dirty="0" smtClean="0">
                <a:latin typeface="Comic Sans MS" panose="030F0702030302020204" pitchFamily="66" charset="0"/>
              </a:rPr>
              <a:t>C’est une petite histoire imagée, une comparaison pour parler de notre mission comme croyants et croyantes confirmés.</a:t>
            </a:r>
            <a:endParaRPr lang="fr-CA" sz="3600" dirty="0">
              <a:latin typeface="Comic Sans MS" panose="030F0702030302020204" pitchFamily="66" charset="0"/>
            </a:endParaRPr>
          </a:p>
        </p:txBody>
      </p:sp>
      <p:pic>
        <p:nvPicPr>
          <p:cNvPr id="4" name="Picture 5" descr="C:\Documents and Settings\IBM\Local Settings\Temporary Internet Files\Content.IE5\6LGGB05J\MC9002506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268760"/>
            <a:ext cx="4427984" cy="30837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602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620688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600" dirty="0" smtClean="0">
                <a:latin typeface="Comic Sans MS" panose="030F0702030302020204" pitchFamily="66" charset="0"/>
              </a:rPr>
              <a:t>Le sel = mettre de la saveur</a:t>
            </a:r>
          </a:p>
          <a:p>
            <a:endParaRPr lang="fr-CA" sz="3600" dirty="0" smtClean="0">
              <a:latin typeface="Comic Sans MS" panose="030F0702030302020204" pitchFamily="66" charset="0"/>
            </a:endParaRPr>
          </a:p>
          <a:p>
            <a:r>
              <a:rPr lang="fr-CA" sz="3600" dirty="0" smtClean="0">
                <a:latin typeface="Comic Sans MS" panose="030F0702030302020204" pitchFamily="66" charset="0"/>
              </a:rPr>
              <a:t>Une image qui fait référence </a:t>
            </a:r>
          </a:p>
          <a:p>
            <a:r>
              <a:rPr lang="fr-CA" sz="3600" dirty="0" smtClean="0">
                <a:latin typeface="Comic Sans MS" panose="030F0702030302020204" pitchFamily="66" charset="0"/>
              </a:rPr>
              <a:t>à la capacité des êtres humains </a:t>
            </a:r>
          </a:p>
          <a:p>
            <a:r>
              <a:rPr lang="fr-CA" sz="3600" dirty="0" smtClean="0">
                <a:latin typeface="Comic Sans MS" panose="030F0702030302020204" pitchFamily="66" charset="0"/>
              </a:rPr>
              <a:t>à mettre leur touche personnelle </a:t>
            </a:r>
          </a:p>
          <a:p>
            <a:r>
              <a:rPr lang="fr-CA" sz="3600" dirty="0" smtClean="0">
                <a:latin typeface="Comic Sans MS" panose="030F0702030302020204" pitchFamily="66" charset="0"/>
              </a:rPr>
              <a:t>dans le monde autour d’eux…</a:t>
            </a:r>
          </a:p>
          <a:p>
            <a:endParaRPr lang="fr-CA" sz="3600" dirty="0" smtClean="0">
              <a:latin typeface="Comic Sans MS" panose="030F0702030302020204" pitchFamily="66" charset="0"/>
            </a:endParaRPr>
          </a:p>
          <a:p>
            <a:r>
              <a:rPr lang="fr-CA" sz="3600" dirty="0">
                <a:latin typeface="Comic Sans MS" panose="030F0702030302020204" pitchFamily="66" charset="0"/>
              </a:rPr>
              <a:t>Comment toi, tu mets de la saveur dans le monde? (réponds dans ta tête)</a:t>
            </a:r>
          </a:p>
          <a:p>
            <a:endParaRPr lang="fr-CA" sz="2800" dirty="0" smtClean="0">
              <a:latin typeface="Comic Sans MS" panose="030F0702030302020204" pitchFamily="66" charset="0"/>
            </a:endParaRPr>
          </a:p>
          <a:p>
            <a:endParaRPr lang="fr-CA" sz="2800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Picture 2" descr="C:\Documents and Settings\IBM\Local Settings\Temporary Internet Files\Content.IE5\6LGGB05J\MC90011286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7376" y="477951"/>
            <a:ext cx="2429453" cy="226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15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5289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16</a:t>
            </a:fld>
            <a:endParaRPr lang="fr-CA" dirty="0"/>
          </a:p>
        </p:txBody>
      </p:sp>
      <p:sp>
        <p:nvSpPr>
          <p:cNvPr id="3" name="Rectangle 2"/>
          <p:cNvSpPr/>
          <p:nvPr/>
        </p:nvSpPr>
        <p:spPr>
          <a:xfrm>
            <a:off x="3052775" y="179249"/>
            <a:ext cx="579613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800" dirty="0" smtClean="0">
                <a:latin typeface="Comic Sans MS" panose="030F0702030302020204" pitchFamily="66" charset="0"/>
              </a:rPr>
              <a:t>La </a:t>
            </a:r>
            <a:r>
              <a:rPr lang="fr-CA" sz="2800" dirty="0">
                <a:latin typeface="Comic Sans MS" panose="030F0702030302020204" pitchFamily="66" charset="0"/>
              </a:rPr>
              <a:t>lumière = éclairer, mettre de la brillance, enlever la </a:t>
            </a:r>
            <a:r>
              <a:rPr lang="fr-CA" sz="2800" dirty="0" smtClean="0">
                <a:latin typeface="Comic Sans MS" panose="030F0702030302020204" pitchFamily="66" charset="0"/>
              </a:rPr>
              <a:t>noirceur…</a:t>
            </a:r>
          </a:p>
          <a:p>
            <a:endParaRPr lang="fr-CA" dirty="0">
              <a:latin typeface="Comic Sans MS" panose="030F0702030302020204" pitchFamily="66" charset="0"/>
            </a:endParaRPr>
          </a:p>
          <a:p>
            <a:r>
              <a:rPr lang="fr-CA" sz="2800" dirty="0">
                <a:latin typeface="Comic Sans MS" panose="030F0702030302020204" pitchFamily="66" charset="0"/>
              </a:rPr>
              <a:t>Une image qui fait référence à la capacité des êtres humains à faire une </a:t>
            </a:r>
            <a:r>
              <a:rPr lang="fr-CA" sz="2800" dirty="0" smtClean="0">
                <a:latin typeface="Comic Sans MS" panose="030F0702030302020204" pitchFamily="66" charset="0"/>
              </a:rPr>
              <a:t>différence dans </a:t>
            </a:r>
            <a:r>
              <a:rPr lang="fr-CA" sz="2800" dirty="0">
                <a:latin typeface="Comic Sans MS" panose="030F0702030302020204" pitchFamily="66" charset="0"/>
              </a:rPr>
              <a:t>le monde autour d’eux. </a:t>
            </a:r>
            <a:endParaRPr lang="fr-CA" sz="2800" dirty="0" smtClean="0">
              <a:latin typeface="Comic Sans MS" panose="030F0702030302020204" pitchFamily="66" charset="0"/>
            </a:endParaRPr>
          </a:p>
          <a:p>
            <a:endParaRPr lang="fr-CA" dirty="0">
              <a:latin typeface="Comic Sans MS" panose="030F0702030302020204" pitchFamily="66" charset="0"/>
            </a:endParaRPr>
          </a:p>
          <a:p>
            <a:r>
              <a:rPr lang="fr-CA" sz="2800" dirty="0" smtClean="0">
                <a:latin typeface="Comic Sans MS" panose="030F0702030302020204" pitchFamily="66" charset="0"/>
              </a:rPr>
              <a:t>Une image qui fait référence à la capacité des êtres humains à </a:t>
            </a:r>
            <a:r>
              <a:rPr lang="fr-CA" sz="2800" dirty="0">
                <a:latin typeface="Comic Sans MS" panose="030F0702030302020204" pitchFamily="66" charset="0"/>
              </a:rPr>
              <a:t>faire une différence là où les choses sont plus </a:t>
            </a:r>
            <a:r>
              <a:rPr lang="fr-CA" sz="2800" dirty="0" smtClean="0">
                <a:latin typeface="Comic Sans MS" panose="030F0702030302020204" pitchFamily="66" charset="0"/>
              </a:rPr>
              <a:t>sombres et </a:t>
            </a:r>
            <a:r>
              <a:rPr lang="fr-CA" sz="2800" dirty="0">
                <a:latin typeface="Comic Sans MS" panose="030F0702030302020204" pitchFamily="66" charset="0"/>
              </a:rPr>
              <a:t>négatives…</a:t>
            </a:r>
          </a:p>
          <a:p>
            <a:endParaRPr lang="fr-CA" dirty="0">
              <a:latin typeface="Comic Sans MS" panose="030F0702030302020204" pitchFamily="66" charset="0"/>
            </a:endParaRPr>
          </a:p>
          <a:p>
            <a:r>
              <a:rPr lang="fr-CA" sz="2800" dirty="0">
                <a:latin typeface="Comic Sans MS" panose="030F0702030302020204" pitchFamily="66" charset="0"/>
              </a:rPr>
              <a:t>Comment toi es-tu lumière dans le monde? (réponds dans ta tête)</a:t>
            </a:r>
          </a:p>
        </p:txBody>
      </p:sp>
      <p:pic>
        <p:nvPicPr>
          <p:cNvPr id="4" name="Picture 2" descr="C:\Documents and Settings\IBM\Local Settings\Temporary Internet Files\Content.IE5\J5J7TTLY\MC900412626[1].wmf"/>
          <p:cNvPicPr>
            <a:picLocks noChangeAspect="1" noChangeArrowheads="1"/>
          </p:cNvPicPr>
          <p:nvPr/>
        </p:nvPicPr>
        <p:blipFill>
          <a:blip r:embed="rId2" cstate="print"/>
          <a:srcRect r="40962"/>
          <a:stretch>
            <a:fillRect/>
          </a:stretch>
        </p:blipFill>
        <p:spPr bwMode="auto">
          <a:xfrm>
            <a:off x="179512" y="188640"/>
            <a:ext cx="2873263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39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17</a:t>
            </a:fld>
            <a:endParaRPr lang="fr-CA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908720"/>
            <a:ext cx="924163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600" dirty="0" smtClean="0">
                <a:latin typeface="Comic Sans MS" panose="030F0702030302020204" pitchFamily="66" charset="0"/>
              </a:rPr>
              <a:t>Faire sa confirmation</a:t>
            </a:r>
          </a:p>
          <a:p>
            <a:r>
              <a:rPr lang="fr-CA" sz="3600" dirty="0" smtClean="0">
                <a:latin typeface="Comic Sans MS" panose="030F0702030302020204" pitchFamily="66" charset="0"/>
              </a:rPr>
              <a:t>c’est l’occasion pour Dieu </a:t>
            </a:r>
          </a:p>
          <a:p>
            <a:r>
              <a:rPr lang="fr-CA" sz="3600" dirty="0" smtClean="0">
                <a:latin typeface="Comic Sans MS" panose="030F0702030302020204" pitchFamily="66" charset="0"/>
              </a:rPr>
              <a:t>de nous confier la mission</a:t>
            </a:r>
          </a:p>
          <a:p>
            <a:endParaRPr lang="fr-CA" sz="3600" dirty="0">
              <a:latin typeface="Comic Sans MS" panose="030F0702030302020204" pitchFamily="66" charset="0"/>
            </a:endParaRPr>
          </a:p>
          <a:p>
            <a:r>
              <a:rPr lang="fr-CA" sz="3600" dirty="0" smtClean="0">
                <a:latin typeface="Comic Sans MS" panose="030F0702030302020204" pitchFamily="66" charset="0"/>
              </a:rPr>
              <a:t>De donner le meilleur de soi</a:t>
            </a:r>
          </a:p>
          <a:p>
            <a:r>
              <a:rPr lang="fr-CA" sz="3600" dirty="0" smtClean="0">
                <a:latin typeface="Comic Sans MS" panose="030F0702030302020204" pitchFamily="66" charset="0"/>
              </a:rPr>
              <a:t>D’embellir le monde</a:t>
            </a:r>
          </a:p>
          <a:p>
            <a:r>
              <a:rPr lang="fr-CA" sz="3600" dirty="0" smtClean="0">
                <a:latin typeface="Comic Sans MS" panose="030F0702030302020204" pitchFamily="66" charset="0"/>
              </a:rPr>
              <a:t>D’être sel de la terre et lumière du monde</a:t>
            </a:r>
            <a:endParaRPr lang="fr-CA" sz="3600" dirty="0">
              <a:latin typeface="Comic Sans MS" panose="030F0702030302020204" pitchFamily="66" charset="0"/>
            </a:endParaRPr>
          </a:p>
        </p:txBody>
      </p:sp>
      <p:pic>
        <p:nvPicPr>
          <p:cNvPr id="4" name="Picture 2" descr="C:\Documents and Settings\Diane\Local Settings\Temporary Internet Files\Content.IE5\1E6T0HN5\MP90042256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5837">
            <a:off x="6634736" y="208263"/>
            <a:ext cx="1623691" cy="21649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Documents and Settings\Diane\Local Settings\Temporary Internet Files\Content.IE5\60E04YF7\MP90028953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0187">
            <a:off x="6218621" y="2397755"/>
            <a:ext cx="2488271" cy="16381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IBM\Local Settings\Temporary Internet Files\Content.IE5\J5J7TTLY\MC900412626[1].wmf"/>
          <p:cNvPicPr>
            <a:picLocks noChangeAspect="1" noChangeArrowheads="1"/>
          </p:cNvPicPr>
          <p:nvPr/>
        </p:nvPicPr>
        <p:blipFill>
          <a:blip r:embed="rId4" cstate="print"/>
          <a:srcRect r="40962"/>
          <a:stretch>
            <a:fillRect/>
          </a:stretch>
        </p:blipFill>
        <p:spPr bwMode="auto">
          <a:xfrm rot="20591233" flipH="1">
            <a:off x="1995025" y="4938454"/>
            <a:ext cx="796806" cy="1717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C:\Documents and Settings\IBM\Local Settings\Temporary Internet Files\Content.IE5\6LGGB05J\MC90011286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239500">
            <a:off x="4427984" y="4586909"/>
            <a:ext cx="2429453" cy="226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875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18</a:t>
            </a:fld>
            <a:endParaRPr lang="fr-CA" dirty="0"/>
          </a:p>
        </p:txBody>
      </p:sp>
      <p:sp>
        <p:nvSpPr>
          <p:cNvPr id="3" name="ZoneTexte 2"/>
          <p:cNvSpPr txBox="1"/>
          <p:nvPr/>
        </p:nvSpPr>
        <p:spPr>
          <a:xfrm>
            <a:off x="107504" y="332656"/>
            <a:ext cx="886011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Pour ce Clic 7, </a:t>
            </a:r>
          </a:p>
          <a:p>
            <a:r>
              <a:rPr lang="fr-CA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choisis une facette de la mission </a:t>
            </a:r>
          </a:p>
          <a:p>
            <a:r>
              <a:rPr lang="fr-CA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qui t’est confiée…</a:t>
            </a:r>
          </a:p>
          <a:p>
            <a:endParaRPr lang="fr-CA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CA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Donner le meilleur de soi</a:t>
            </a:r>
          </a:p>
          <a:p>
            <a:r>
              <a:rPr lang="fr-CA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ou</a:t>
            </a:r>
          </a:p>
          <a:p>
            <a:r>
              <a:rPr lang="fr-CA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Embellir le monde</a:t>
            </a:r>
          </a:p>
          <a:p>
            <a:r>
              <a:rPr lang="fr-CA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ou</a:t>
            </a:r>
          </a:p>
          <a:p>
            <a:r>
              <a:rPr lang="fr-CA" sz="36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Être sel de la terre et lumière du monde</a:t>
            </a:r>
            <a:endParaRPr lang="fr-CA" sz="36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70" name="Picture 2" descr="C:\Documents and Settings\Diane\Local Settings\Temporary Internet Files\Content.IE5\V02Z4TAI\MC90043492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600428"/>
            <a:ext cx="3124716" cy="3124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08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19</a:t>
            </a:fld>
            <a:endParaRPr lang="fr-CA" dirty="0"/>
          </a:p>
        </p:txBody>
      </p:sp>
      <p:sp>
        <p:nvSpPr>
          <p:cNvPr id="3" name="ZoneTexte 2"/>
          <p:cNvSpPr txBox="1"/>
          <p:nvPr/>
        </p:nvSpPr>
        <p:spPr>
          <a:xfrm>
            <a:off x="-26106" y="117693"/>
            <a:ext cx="917010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700" b="1" u="sng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Rédige</a:t>
            </a:r>
            <a:r>
              <a:rPr lang="fr-CA" sz="27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un engagement que tu réaliseras après ta confirmation à l’aide de la facette que tu as choisie…</a:t>
            </a:r>
          </a:p>
          <a:p>
            <a:endParaRPr lang="fr-CA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CA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Exemples:</a:t>
            </a:r>
          </a:p>
          <a:p>
            <a:endParaRPr lang="fr-CA" sz="1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CA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Donner le meilleur de soi</a:t>
            </a:r>
          </a:p>
          <a:p>
            <a:r>
              <a:rPr lang="fr-CA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Je suis une personne généreuse. Je m’engage, après ma confirmation, à rendre davantage de services à ma grand-mère qui habite pas loin de chez nous…</a:t>
            </a:r>
          </a:p>
          <a:p>
            <a:endParaRPr lang="fr-CA" sz="14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CA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Rendre le </a:t>
            </a:r>
            <a:r>
              <a:rPr lang="fr-CA" sz="2400" b="1" smtClean="0">
                <a:solidFill>
                  <a:schemeClr val="bg1"/>
                </a:solidFill>
                <a:latin typeface="Comic Sans MS" panose="030F0702030302020204" pitchFamily="66" charset="0"/>
              </a:rPr>
              <a:t>monde meilleur</a:t>
            </a:r>
            <a:endParaRPr lang="fr-CA" sz="24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CA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À l’école, Hubert est victime d’intimidation. Je vais faire preuve de courage pour prendre parfois sa défense et je m’engage à ne pas l’intimider moi-même.</a:t>
            </a:r>
          </a:p>
          <a:p>
            <a:endParaRPr lang="fr-CA" sz="14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CA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Être sel de la terre et lumière du monde</a:t>
            </a:r>
            <a:endParaRPr lang="fr-CA" sz="240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fr-CA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Je sais que je suis drôle. Quand les gens sont tristes autour de moi, je vais utiliser l’humour pour détendre l’atmosphère et les aider à retrouver la bonne humeur.</a:t>
            </a:r>
            <a:endParaRPr lang="fr-CA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8194" name="Picture 2" descr="C:\Documents and Settings\Diane\Local Settings\Temporary Internet Files\Content.IE5\1E6T0HN5\MC90044203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2817" y="1268760"/>
            <a:ext cx="1039955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Documents and Settings\Diane\Local Settings\Temporary Internet Files\Content.IE5\60E04YF7\MC9004404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494" y="3039616"/>
            <a:ext cx="916841" cy="965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00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2</a:t>
            </a:fld>
            <a:endParaRPr lang="fr-CA" dirty="0"/>
          </a:p>
        </p:txBody>
      </p:sp>
      <p:sp>
        <p:nvSpPr>
          <p:cNvPr id="3" name="ZoneTexte 2"/>
          <p:cNvSpPr txBox="1"/>
          <p:nvPr/>
        </p:nvSpPr>
        <p:spPr>
          <a:xfrm>
            <a:off x="107504" y="188640"/>
            <a:ext cx="8826455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dirty="0" smtClean="0">
                <a:latin typeface="Comic Sans MS" panose="030F0702030302020204" pitchFamily="66" charset="0"/>
              </a:rPr>
              <a:t>Quand on vit sa confirmation, </a:t>
            </a:r>
          </a:p>
          <a:p>
            <a:r>
              <a:rPr lang="fr-CA" sz="2800" dirty="0" smtClean="0">
                <a:latin typeface="Comic Sans MS" panose="030F0702030302020204" pitchFamily="66" charset="0"/>
              </a:rPr>
              <a:t>Dieu compte sur nous</a:t>
            </a:r>
          </a:p>
          <a:p>
            <a:endParaRPr lang="fr-CA" sz="2800" dirty="0" smtClean="0">
              <a:latin typeface="Comic Sans MS" panose="030F0702030302020204" pitchFamily="66" charset="0"/>
            </a:endParaRPr>
          </a:p>
          <a:p>
            <a:pPr marL="541338" indent="-276225">
              <a:buFont typeface="Arial" panose="020B0604020202020204" pitchFamily="34" charset="0"/>
              <a:buChar char="•"/>
            </a:pPr>
            <a:r>
              <a:rPr lang="fr-CA" sz="2800" dirty="0">
                <a:latin typeface="Comic Sans MS" panose="030F0702030302020204" pitchFamily="66" charset="0"/>
              </a:rPr>
              <a:t>P</a:t>
            </a:r>
            <a:r>
              <a:rPr lang="fr-CA" sz="2800" dirty="0" smtClean="0">
                <a:latin typeface="Comic Sans MS" panose="030F0702030302020204" pitchFamily="66" charset="0"/>
              </a:rPr>
              <a:t>our donner le meilleur de soi</a:t>
            </a:r>
          </a:p>
          <a:p>
            <a:pPr marL="541338" indent="-276225">
              <a:buFont typeface="Arial" panose="020B0604020202020204" pitchFamily="34" charset="0"/>
              <a:buChar char="•"/>
            </a:pPr>
            <a:r>
              <a:rPr lang="fr-CA" sz="2800" dirty="0" smtClean="0">
                <a:latin typeface="Comic Sans MS" panose="030F0702030302020204" pitchFamily="66" charset="0"/>
              </a:rPr>
              <a:t>Pour rendre le monde meilleur</a:t>
            </a:r>
          </a:p>
          <a:p>
            <a:pPr marL="541338" indent="-276225">
              <a:buFont typeface="Arial" panose="020B0604020202020204" pitchFamily="34" charset="0"/>
              <a:buChar char="•"/>
            </a:pPr>
            <a:r>
              <a:rPr lang="fr-CA" sz="2800" dirty="0" smtClean="0">
                <a:latin typeface="Comic Sans MS" panose="030F0702030302020204" pitchFamily="66" charset="0"/>
              </a:rPr>
              <a:t>Pour être sel de la terre et lumière du monde</a:t>
            </a:r>
          </a:p>
          <a:p>
            <a:endParaRPr lang="fr-CA" sz="2800" dirty="0">
              <a:latin typeface="Comic Sans MS" panose="030F0702030302020204" pitchFamily="66" charset="0"/>
            </a:endParaRPr>
          </a:p>
          <a:p>
            <a:r>
              <a:rPr lang="fr-CA" sz="2800" dirty="0" smtClean="0">
                <a:latin typeface="Comic Sans MS" panose="030F0702030302020204" pitchFamily="66" charset="0"/>
              </a:rPr>
              <a:t>Donner le meilleur de soi quessé ça?</a:t>
            </a:r>
          </a:p>
          <a:p>
            <a:r>
              <a:rPr lang="fr-CA" sz="2800" dirty="0" smtClean="0">
                <a:latin typeface="Comic Sans MS" panose="030F0702030302020204" pitchFamily="66" charset="0"/>
              </a:rPr>
              <a:t>Rendre le monde meilleur quessé ça?</a:t>
            </a:r>
          </a:p>
          <a:p>
            <a:r>
              <a:rPr lang="fr-CA" sz="2800" dirty="0" smtClean="0">
                <a:latin typeface="Comic Sans MS" panose="030F0702030302020204" pitchFamily="66" charset="0"/>
              </a:rPr>
              <a:t>Être sel de la terre et lumière du monde quessé ça?</a:t>
            </a:r>
          </a:p>
          <a:p>
            <a:endParaRPr lang="fr-CA" dirty="0"/>
          </a:p>
        </p:txBody>
      </p:sp>
      <p:pic>
        <p:nvPicPr>
          <p:cNvPr id="1026" name="Picture 2" descr="C:\Documents and Settings\Diane\Local Settings\Temporary Internet Files\Content.IE5\1E6T0HN5\MC9004344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057" y="5157192"/>
            <a:ext cx="796674" cy="111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Documents and Settings\Diane\Local Settings\Temporary Internet Files\Content.IE5\1E6T0HN5\MC9004344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866844"/>
            <a:ext cx="796674" cy="111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Documents and Settings\Diane\Local Settings\Temporary Internet Files\Content.IE5\1E6T0HN5\MC9004344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424887"/>
            <a:ext cx="796674" cy="111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Documents and Settings\Diane\Local Settings\Temporary Internet Files\Content.IE5\1E6T0HN5\MC9004344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583061"/>
            <a:ext cx="796674" cy="111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Documents and Settings\Diane\Local Settings\Temporary Internet Files\Content.IE5\1E6T0HN5\MC9004344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744856"/>
            <a:ext cx="796674" cy="111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Documents and Settings\Diane\Local Settings\Temporary Internet Files\Content.IE5\1E6T0HN5\MC9004344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094" y="5517232"/>
            <a:ext cx="796674" cy="111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Documents and Settings\Diane\Local Settings\Temporary Internet Files\Content.IE5\1E6T0HN5\MC9004344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79727"/>
            <a:ext cx="796674" cy="111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Documents and Settings\Diane\Local Settings\Temporary Internet Files\Content.IE5\1E6T0HN5\MC9004344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983" y="2924944"/>
            <a:ext cx="796674" cy="111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Documents and Settings\Diane\Local Settings\Temporary Internet Files\Content.IE5\1E6T0HN5\MC9004344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871" y="178794"/>
            <a:ext cx="796674" cy="111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Documents and Settings\Diane\Local Settings\Temporary Internet Files\Content.IE5\1E6T0HN5\MC9004344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983" y="764704"/>
            <a:ext cx="796674" cy="111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Documents and Settings\Diane\Local Settings\Temporary Internet Files\Content.IE5\1E6T0HN5\MC9004344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5475"/>
            <a:ext cx="796674" cy="111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30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331640" y="6472"/>
            <a:ext cx="781236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000" b="1" dirty="0" smtClean="0">
                <a:solidFill>
                  <a:schemeClr val="bg1"/>
                </a:solidFill>
                <a:latin typeface="Comic Sans MS" pitchFamily="66" charset="0"/>
              </a:rPr>
              <a:t>Pour ce CLIC 8…</a:t>
            </a:r>
          </a:p>
          <a:p>
            <a:endParaRPr lang="fr-CA" sz="3000" b="1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fr-CA" sz="3000" dirty="0" smtClean="0">
                <a:solidFill>
                  <a:schemeClr val="bg1"/>
                </a:solidFill>
                <a:latin typeface="Comic Sans MS" pitchFamily="66" charset="0"/>
              </a:rPr>
              <a:t>Tu choisis une facette de la mission de la confirmation:</a:t>
            </a:r>
          </a:p>
          <a:p>
            <a:pPr marL="457200" indent="-193675">
              <a:buFont typeface="Arial" panose="020B0604020202020204" pitchFamily="34" charset="0"/>
              <a:buChar char="•"/>
            </a:pPr>
            <a:r>
              <a:rPr lang="fr-CA" sz="3000" dirty="0" smtClean="0">
                <a:solidFill>
                  <a:schemeClr val="bg1"/>
                </a:solidFill>
                <a:latin typeface="Comic Sans MS" pitchFamily="66" charset="0"/>
              </a:rPr>
              <a:t>Donner le meilleur de soi</a:t>
            </a:r>
          </a:p>
          <a:p>
            <a:pPr marL="457200" indent="-193675">
              <a:buFont typeface="Arial" panose="020B0604020202020204" pitchFamily="34" charset="0"/>
              <a:buChar char="•"/>
            </a:pPr>
            <a:r>
              <a:rPr lang="fr-CA" sz="3000" dirty="0" smtClean="0">
                <a:solidFill>
                  <a:schemeClr val="bg1"/>
                </a:solidFill>
                <a:latin typeface="Comic Sans MS" pitchFamily="66" charset="0"/>
              </a:rPr>
              <a:t>Embellir le monde</a:t>
            </a:r>
          </a:p>
          <a:p>
            <a:pPr marL="457200" indent="-193675">
              <a:buFont typeface="Arial" panose="020B0604020202020204" pitchFamily="34" charset="0"/>
              <a:buChar char="•"/>
            </a:pPr>
            <a:r>
              <a:rPr lang="fr-CA" sz="3000" dirty="0" smtClean="0">
                <a:solidFill>
                  <a:schemeClr val="bg1"/>
                </a:solidFill>
                <a:latin typeface="Comic Sans MS" pitchFamily="66" charset="0"/>
              </a:rPr>
              <a:t>Être sel de la terre et lumière du monde</a:t>
            </a:r>
          </a:p>
          <a:p>
            <a:endParaRPr lang="fr-CA" sz="30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fr-CA" sz="3000" dirty="0" smtClean="0">
                <a:solidFill>
                  <a:schemeClr val="bg1"/>
                </a:solidFill>
                <a:latin typeface="Comic Sans MS" pitchFamily="66" charset="0"/>
              </a:rPr>
              <a:t>Tu rédiges un engagement concret que tu prendra en rapport avec la facette que tu as choisie.</a:t>
            </a:r>
          </a:p>
          <a:p>
            <a:endParaRPr lang="fr-CA" sz="3000" dirty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fr-CA" sz="3000" dirty="0" smtClean="0">
                <a:solidFill>
                  <a:schemeClr val="bg1"/>
                </a:solidFill>
                <a:latin typeface="Comic Sans MS" pitchFamily="66" charset="0"/>
              </a:rPr>
              <a:t>Tu m’envoies ta facette choisie et ton engagement </a:t>
            </a:r>
            <a:r>
              <a:rPr lang="fr-CA" sz="3000" smtClean="0">
                <a:solidFill>
                  <a:schemeClr val="bg1"/>
                </a:solidFill>
                <a:latin typeface="Comic Sans MS" pitchFamily="66" charset="0"/>
              </a:rPr>
              <a:t>par courriel.</a:t>
            </a:r>
            <a:endParaRPr lang="fr-CA" sz="30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fr-CA" sz="3000" b="1" dirty="0">
              <a:latin typeface="Comic Sans MS" pitchFamily="66" charset="0"/>
            </a:endParaRPr>
          </a:p>
          <a:p>
            <a:endParaRPr lang="fr-CA" sz="3000" dirty="0">
              <a:latin typeface="Comic Sans MS" pitchFamily="66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DF98B4-C337-4290-9849-9274173622B1}" type="slidenum">
              <a:rPr lang="fr-CA" smtClean="0"/>
              <a:pPr>
                <a:defRPr/>
              </a:pPr>
              <a:t>20</a:t>
            </a:fld>
            <a:endParaRPr lang="fr-CA" dirty="0"/>
          </a:p>
        </p:txBody>
      </p:sp>
      <p:pic>
        <p:nvPicPr>
          <p:cNvPr id="8" name="Picture 2" descr="C:\Documents and Settings\Diane\Local Settings\Temporary Internet Files\Content.IE5\V02Z4TAI\MC90043492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24" y="764704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Documents and Settings\Diane\Local Settings\Temporary Internet Files\Content.IE5\60E04YF7\MC9004404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95" y="3645024"/>
            <a:ext cx="916841" cy="965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Documents and Settings\Diane\Local Settings\Temporary Internet Files\Content.IE5\1E6T0HN5\MC90044203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57" y="5126868"/>
            <a:ext cx="75107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BA9C2-F097-4070-83A0-E39480F34FF0}" type="slidenum">
              <a:rPr lang="fr-CA" smtClean="0"/>
              <a:pPr>
                <a:defRPr/>
              </a:pPr>
              <a:t>21</a:t>
            </a:fld>
            <a:endParaRPr lang="fr-CA" dirty="0"/>
          </a:p>
        </p:txBody>
      </p:sp>
      <p:sp>
        <p:nvSpPr>
          <p:cNvPr id="2" name="ZoneTexte 1"/>
          <p:cNvSpPr txBox="1"/>
          <p:nvPr/>
        </p:nvSpPr>
        <p:spPr>
          <a:xfrm>
            <a:off x="971600" y="836712"/>
            <a:ext cx="71753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7200" dirty="0" smtClean="0">
                <a:latin typeface="Comic Sans MS" panose="030F0702030302020204" pitchFamily="66" charset="0"/>
              </a:rPr>
              <a:t>Bonne réflexion!</a:t>
            </a:r>
            <a:endParaRPr lang="fr-CA" sz="7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2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3</a:t>
            </a:fld>
            <a:endParaRPr lang="fr-CA" dirty="0"/>
          </a:p>
        </p:txBody>
      </p:sp>
      <p:sp>
        <p:nvSpPr>
          <p:cNvPr id="3" name="Rectangle 2"/>
          <p:cNvSpPr/>
          <p:nvPr/>
        </p:nvSpPr>
        <p:spPr>
          <a:xfrm>
            <a:off x="0" y="332656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sz="5400" dirty="0">
                <a:latin typeface="Comic Sans MS" panose="030F0702030302020204" pitchFamily="66" charset="0"/>
              </a:rPr>
              <a:t>Donner le meilleur de soi</a:t>
            </a:r>
            <a:endParaRPr lang="fr-CA" sz="5400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1556792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 smtClean="0">
                <a:latin typeface="Comic Sans MS" panose="030F0702030302020204" pitchFamily="66" charset="0"/>
              </a:rPr>
              <a:t>Dans le Clic 5, tu as été éveillé à l’importance</a:t>
            </a:r>
          </a:p>
          <a:p>
            <a:r>
              <a:rPr lang="fr-CA" sz="2800" dirty="0" smtClean="0">
                <a:latin typeface="Comic Sans MS" panose="030F0702030302020204" pitchFamily="66" charset="0"/>
              </a:rPr>
              <a:t>de donner le meilleur de toi </a:t>
            </a:r>
          </a:p>
          <a:p>
            <a:endParaRPr lang="fr-CA" sz="2800" dirty="0" smtClean="0">
              <a:latin typeface="Comic Sans MS" panose="030F0702030302020204" pitchFamily="66" charset="0"/>
            </a:endParaRPr>
          </a:p>
          <a:p>
            <a:pPr marL="1344613" indent="-263525">
              <a:buFont typeface="Arial" panose="020B0604020202020204" pitchFamily="34" charset="0"/>
              <a:buChar char="•"/>
            </a:pPr>
            <a:r>
              <a:rPr lang="fr-CA" sz="2800" dirty="0" smtClean="0">
                <a:latin typeface="Comic Sans MS" panose="030F0702030302020204" pitchFamily="66" charset="0"/>
              </a:rPr>
              <a:t>dans la foi, </a:t>
            </a:r>
          </a:p>
          <a:p>
            <a:pPr marL="1344613" indent="-263525">
              <a:buFont typeface="Arial" panose="020B0604020202020204" pitchFamily="34" charset="0"/>
              <a:buChar char="•"/>
            </a:pPr>
            <a:r>
              <a:rPr lang="fr-CA" sz="2800" dirty="0" smtClean="0">
                <a:latin typeface="Comic Sans MS" panose="030F0702030302020204" pitchFamily="66" charset="0"/>
              </a:rPr>
              <a:t>dans l’espérance</a:t>
            </a:r>
          </a:p>
          <a:p>
            <a:pPr marL="1344613" indent="-263525">
              <a:buFont typeface="Arial" panose="020B0604020202020204" pitchFamily="34" charset="0"/>
              <a:buChar char="•"/>
            </a:pPr>
            <a:r>
              <a:rPr lang="fr-CA" sz="2800" dirty="0" smtClean="0">
                <a:latin typeface="Comic Sans MS" panose="030F0702030302020204" pitchFamily="66" charset="0"/>
              </a:rPr>
              <a:t>et dans la charité.</a:t>
            </a:r>
          </a:p>
          <a:p>
            <a:endParaRPr lang="fr-CA" sz="2800" dirty="0">
              <a:latin typeface="Comic Sans MS" panose="030F0702030302020204" pitchFamily="66" charset="0"/>
            </a:endParaRPr>
          </a:p>
          <a:p>
            <a:r>
              <a:rPr lang="fr-CA" sz="2800" dirty="0" smtClean="0">
                <a:latin typeface="Comic Sans MS" panose="030F0702030302020204" pitchFamily="66" charset="0"/>
              </a:rPr>
              <a:t>Donner le meilleur de soi, c’est connaître toutes ses belles qualités, ses forces et ses talents pour qu’ils puissent transparaître, rayonner, porter du fruit autour de nous.</a:t>
            </a:r>
            <a:endParaRPr lang="fr-CA" sz="28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C:\Documents and Settings\Diane\Local Settings\Temporary Internet Files\Content.IE5\1E6T0HN5\MP90042256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647" y="2276872"/>
            <a:ext cx="1623691" cy="21649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56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4</a:t>
            </a:fld>
            <a:endParaRPr lang="fr-CA" dirty="0"/>
          </a:p>
        </p:txBody>
      </p:sp>
      <p:pic>
        <p:nvPicPr>
          <p:cNvPr id="3" name="Picture 2" descr="C:\Documents and Settings\Diane\Local Settings\Temporary Internet Files\Content.IE5\1E6T0HN5\MP90042256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" y="404664"/>
            <a:ext cx="4590511" cy="61206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594137" y="692696"/>
            <a:ext cx="4599336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 smtClean="0">
                <a:latin typeface="Comic Sans MS" panose="030F0702030302020204" pitchFamily="66" charset="0"/>
              </a:rPr>
              <a:t>Ta confirmation,</a:t>
            </a:r>
          </a:p>
          <a:p>
            <a:r>
              <a:rPr lang="fr-CA" sz="2400" dirty="0" smtClean="0">
                <a:latin typeface="Comic Sans MS" panose="030F0702030302020204" pitchFamily="66" charset="0"/>
              </a:rPr>
              <a:t>c’est la ligne de départ</a:t>
            </a:r>
          </a:p>
          <a:p>
            <a:r>
              <a:rPr lang="fr-CA" sz="2400" dirty="0">
                <a:latin typeface="Comic Sans MS" panose="030F0702030302020204" pitchFamily="66" charset="0"/>
              </a:rPr>
              <a:t>p</a:t>
            </a:r>
            <a:r>
              <a:rPr lang="fr-CA" sz="2400" dirty="0" smtClean="0">
                <a:latin typeface="Comic Sans MS" panose="030F0702030302020204" pitchFamily="66" charset="0"/>
              </a:rPr>
              <a:t>our donner le meilleur de toi</a:t>
            </a:r>
          </a:p>
          <a:p>
            <a:r>
              <a:rPr lang="fr-CA" sz="2400" dirty="0">
                <a:latin typeface="Comic Sans MS" panose="030F0702030302020204" pitchFamily="66" charset="0"/>
              </a:rPr>
              <a:t>t</a:t>
            </a:r>
            <a:r>
              <a:rPr lang="fr-CA" sz="2400" dirty="0" smtClean="0">
                <a:latin typeface="Comic Sans MS" panose="030F0702030302020204" pitchFamily="66" charset="0"/>
              </a:rPr>
              <a:t>out au long de ta vie…</a:t>
            </a:r>
          </a:p>
          <a:p>
            <a:endParaRPr lang="fr-CA" sz="2400" dirty="0">
              <a:latin typeface="Comic Sans MS" panose="030F0702030302020204" pitchFamily="66" charset="0"/>
            </a:endParaRPr>
          </a:p>
          <a:p>
            <a:r>
              <a:rPr lang="fr-CA" sz="2400" dirty="0" smtClean="0">
                <a:latin typeface="Comic Sans MS" panose="030F0702030302020204" pitchFamily="66" charset="0"/>
              </a:rPr>
              <a:t>Donner le meilleur de soi</a:t>
            </a:r>
          </a:p>
          <a:p>
            <a:r>
              <a:rPr lang="fr-CA" sz="2400" dirty="0" smtClean="0">
                <a:latin typeface="Comic Sans MS" panose="030F0702030302020204" pitchFamily="66" charset="0"/>
              </a:rPr>
              <a:t>contribue à notre bonheur…</a:t>
            </a:r>
          </a:p>
          <a:p>
            <a:endParaRPr lang="fr-CA" sz="2400" dirty="0">
              <a:latin typeface="Comic Sans MS" panose="030F0702030302020204" pitchFamily="66" charset="0"/>
            </a:endParaRPr>
          </a:p>
          <a:p>
            <a:r>
              <a:rPr lang="fr-CA" sz="2400" dirty="0" smtClean="0">
                <a:latin typeface="Comic Sans MS" panose="030F0702030302020204" pitchFamily="66" charset="0"/>
              </a:rPr>
              <a:t>Donner </a:t>
            </a:r>
            <a:r>
              <a:rPr lang="fr-CA" sz="2400" dirty="0">
                <a:latin typeface="Comic Sans MS" panose="030F0702030302020204" pitchFamily="66" charset="0"/>
              </a:rPr>
              <a:t>le meilleur de soi</a:t>
            </a:r>
          </a:p>
          <a:p>
            <a:r>
              <a:rPr lang="fr-CA" sz="2400" dirty="0" smtClean="0">
                <a:latin typeface="Comic Sans MS" panose="030F0702030302020204" pitchFamily="66" charset="0"/>
              </a:rPr>
              <a:t>construit notre confiance…</a:t>
            </a:r>
          </a:p>
          <a:p>
            <a:endParaRPr lang="fr-CA" sz="2400" dirty="0">
              <a:latin typeface="Comic Sans MS" panose="030F0702030302020204" pitchFamily="66" charset="0"/>
            </a:endParaRPr>
          </a:p>
          <a:p>
            <a:r>
              <a:rPr lang="fr-CA" sz="2400" dirty="0" smtClean="0">
                <a:latin typeface="Comic Sans MS" panose="030F0702030302020204" pitchFamily="66" charset="0"/>
              </a:rPr>
              <a:t>La mission que Dieu</a:t>
            </a:r>
          </a:p>
          <a:p>
            <a:r>
              <a:rPr lang="fr-CA" sz="2400" dirty="0" smtClean="0">
                <a:latin typeface="Comic Sans MS" panose="030F0702030302020204" pitchFamily="66" charset="0"/>
              </a:rPr>
              <a:t>nous confie:</a:t>
            </a:r>
          </a:p>
          <a:p>
            <a:endParaRPr lang="fr-CA" sz="2400" dirty="0">
              <a:latin typeface="Comic Sans MS" panose="030F0702030302020204" pitchFamily="66" charset="0"/>
            </a:endParaRPr>
          </a:p>
          <a:p>
            <a:r>
              <a:rPr lang="fr-CA" sz="2800" b="1" dirty="0" smtClean="0">
                <a:latin typeface="Comic Sans MS" panose="030F0702030302020204" pitchFamily="66" charset="0"/>
              </a:rPr>
              <a:t>Donner le meilleur de soi!</a:t>
            </a:r>
            <a:endParaRPr lang="fr-CA" sz="2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65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-7849" y="1124744"/>
            <a:ext cx="939325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400" dirty="0" smtClean="0">
                <a:latin typeface="Comic Sans MS" panose="030F0702030302020204" pitchFamily="66" charset="0"/>
              </a:rPr>
              <a:t>Dieu a le rêve </a:t>
            </a:r>
          </a:p>
          <a:p>
            <a:r>
              <a:rPr lang="fr-CA" sz="4400" dirty="0" smtClean="0">
                <a:latin typeface="Comic Sans MS" panose="030F0702030302020204" pitchFamily="66" charset="0"/>
              </a:rPr>
              <a:t>que le monde soit beau…</a:t>
            </a:r>
          </a:p>
          <a:p>
            <a:endParaRPr lang="fr-CA" sz="2400" dirty="0" smtClean="0">
              <a:latin typeface="Comic Sans MS" panose="030F0702030302020204" pitchFamily="66" charset="0"/>
            </a:endParaRPr>
          </a:p>
          <a:p>
            <a:r>
              <a:rPr lang="fr-CA" sz="4400" dirty="0" smtClean="0">
                <a:latin typeface="Comic Sans MS" panose="030F0702030302020204" pitchFamily="66" charset="0"/>
              </a:rPr>
              <a:t>Un monde de paix, d’amour, de joie, de justice, de partage, d’amitié etc… </a:t>
            </a:r>
          </a:p>
          <a:p>
            <a:endParaRPr lang="fr-CA" sz="2400" dirty="0">
              <a:latin typeface="Comic Sans MS" panose="030F0702030302020204" pitchFamily="66" charset="0"/>
            </a:endParaRPr>
          </a:p>
          <a:p>
            <a:r>
              <a:rPr lang="fr-CA" sz="4400" dirty="0" smtClean="0">
                <a:latin typeface="Comic Sans MS" panose="030F0702030302020204" pitchFamily="66" charset="0"/>
              </a:rPr>
              <a:t>Tu sais que ce rêve n’est pas gagné d’avance…</a:t>
            </a:r>
          </a:p>
          <a:p>
            <a:endParaRPr lang="fr-CA" sz="2400" dirty="0">
              <a:latin typeface="Comic Sans MS" panose="030F0702030302020204" pitchFamily="66" charset="0"/>
            </a:endParaRPr>
          </a:p>
        </p:txBody>
      </p:sp>
      <p:pic>
        <p:nvPicPr>
          <p:cNvPr id="3075" name="Picture 3" descr="C:\Documents and Settings\Diane\Local Settings\Temporary Internet Files\Content.IE5\60E04YF7\MP90028953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054" y="923330"/>
            <a:ext cx="2891945" cy="19038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5</a:t>
            </a:fld>
            <a:endParaRPr lang="fr-CA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algn="ctr"/>
            <a:r>
              <a:rPr lang="fr-CA" sz="5400" dirty="0" smtClean="0">
                <a:latin typeface="Comic Sans MS" panose="030F0702030302020204" pitchFamily="66" charset="0"/>
              </a:rPr>
              <a:t>Rendre le monde meilleur</a:t>
            </a:r>
            <a:endParaRPr lang="fr-CA" sz="5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59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6</a:t>
            </a:fld>
            <a:endParaRPr lang="fr-CA" dirty="0"/>
          </a:p>
        </p:txBody>
      </p:sp>
      <p:sp>
        <p:nvSpPr>
          <p:cNvPr id="3" name="Rectangle 2"/>
          <p:cNvSpPr/>
          <p:nvPr/>
        </p:nvSpPr>
        <p:spPr>
          <a:xfrm>
            <a:off x="0" y="548680"/>
            <a:ext cx="914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800" dirty="0" smtClean="0">
                <a:latin typeface="Comic Sans MS" panose="030F0702030302020204" pitchFamily="66" charset="0"/>
              </a:rPr>
              <a:t>Dieu </a:t>
            </a:r>
            <a:r>
              <a:rPr lang="fr-CA" sz="2800" dirty="0">
                <a:latin typeface="Comic Sans MS" panose="030F0702030302020204" pitchFamily="66" charset="0"/>
              </a:rPr>
              <a:t>a confiance en les humains. </a:t>
            </a:r>
          </a:p>
          <a:p>
            <a:r>
              <a:rPr lang="fr-CA" sz="2800" dirty="0">
                <a:latin typeface="Comic Sans MS" panose="030F0702030302020204" pitchFamily="66" charset="0"/>
              </a:rPr>
              <a:t>Il a confiance en les croyants </a:t>
            </a:r>
            <a:endParaRPr lang="fr-CA" sz="2800" dirty="0" smtClean="0">
              <a:latin typeface="Comic Sans MS" panose="030F0702030302020204" pitchFamily="66" charset="0"/>
            </a:endParaRPr>
          </a:p>
          <a:p>
            <a:r>
              <a:rPr lang="fr-CA" sz="2800" dirty="0" smtClean="0">
                <a:latin typeface="Comic Sans MS" panose="030F0702030302020204" pitchFamily="66" charset="0"/>
              </a:rPr>
              <a:t>et </a:t>
            </a:r>
            <a:r>
              <a:rPr lang="fr-CA" sz="2800" dirty="0">
                <a:latin typeface="Comic Sans MS" panose="030F0702030302020204" pitchFamily="66" charset="0"/>
              </a:rPr>
              <a:t>les croyantes qui confirment leur foi.</a:t>
            </a:r>
          </a:p>
          <a:p>
            <a:endParaRPr lang="fr-CA" dirty="0">
              <a:latin typeface="Comic Sans MS" panose="030F0702030302020204" pitchFamily="66" charset="0"/>
            </a:endParaRPr>
          </a:p>
          <a:p>
            <a:r>
              <a:rPr lang="fr-CA" sz="2800" dirty="0">
                <a:latin typeface="Comic Sans MS" panose="030F0702030302020204" pitchFamily="66" charset="0"/>
              </a:rPr>
              <a:t>Il sait que chaque fois </a:t>
            </a:r>
            <a:endParaRPr lang="fr-CA" sz="2800" dirty="0" smtClean="0">
              <a:latin typeface="Comic Sans MS" panose="030F0702030302020204" pitchFamily="66" charset="0"/>
            </a:endParaRPr>
          </a:p>
          <a:p>
            <a:r>
              <a:rPr lang="fr-CA" sz="2800" dirty="0" smtClean="0">
                <a:latin typeface="Comic Sans MS" panose="030F0702030302020204" pitchFamily="66" charset="0"/>
              </a:rPr>
              <a:t>qu’un </a:t>
            </a:r>
            <a:r>
              <a:rPr lang="fr-CA" sz="2800" dirty="0">
                <a:latin typeface="Comic Sans MS" panose="030F0702030302020204" pitchFamily="66" charset="0"/>
              </a:rPr>
              <a:t>petit geste de bien </a:t>
            </a:r>
            <a:endParaRPr lang="fr-CA" sz="2800" dirty="0" smtClean="0">
              <a:latin typeface="Comic Sans MS" panose="030F0702030302020204" pitchFamily="66" charset="0"/>
            </a:endParaRPr>
          </a:p>
          <a:p>
            <a:r>
              <a:rPr lang="fr-CA" sz="2800" dirty="0" smtClean="0">
                <a:latin typeface="Comic Sans MS" panose="030F0702030302020204" pitchFamily="66" charset="0"/>
              </a:rPr>
              <a:t>est </a:t>
            </a:r>
            <a:r>
              <a:rPr lang="fr-CA" sz="2800" dirty="0">
                <a:latin typeface="Comic Sans MS" panose="030F0702030302020204" pitchFamily="66" charset="0"/>
              </a:rPr>
              <a:t>posé, le monde est </a:t>
            </a:r>
            <a:r>
              <a:rPr lang="fr-CA" sz="2800" dirty="0" smtClean="0">
                <a:latin typeface="Comic Sans MS" panose="030F0702030302020204" pitchFamily="66" charset="0"/>
              </a:rPr>
              <a:t>meilleur.</a:t>
            </a:r>
          </a:p>
          <a:p>
            <a:endParaRPr lang="fr-CA" dirty="0">
              <a:latin typeface="Comic Sans MS" panose="030F0702030302020204" pitchFamily="66" charset="0"/>
            </a:endParaRPr>
          </a:p>
          <a:p>
            <a:r>
              <a:rPr lang="fr-CA" sz="2800" dirty="0">
                <a:latin typeface="Comic Sans MS" panose="030F0702030302020204" pitchFamily="66" charset="0"/>
              </a:rPr>
              <a:t>Il sait que chaque fois </a:t>
            </a:r>
            <a:endParaRPr lang="fr-CA" sz="2800" dirty="0" smtClean="0">
              <a:latin typeface="Comic Sans MS" panose="030F0702030302020204" pitchFamily="66" charset="0"/>
            </a:endParaRPr>
          </a:p>
          <a:p>
            <a:r>
              <a:rPr lang="fr-CA" sz="2800" dirty="0" smtClean="0">
                <a:latin typeface="Comic Sans MS" panose="030F0702030302020204" pitchFamily="66" charset="0"/>
              </a:rPr>
              <a:t>qu’un </a:t>
            </a:r>
            <a:r>
              <a:rPr lang="fr-CA" sz="2800" dirty="0">
                <a:latin typeface="Comic Sans MS" panose="030F0702030302020204" pitchFamily="66" charset="0"/>
              </a:rPr>
              <a:t>petit geste positif </a:t>
            </a:r>
            <a:endParaRPr lang="fr-CA" sz="2800" dirty="0" smtClean="0">
              <a:latin typeface="Comic Sans MS" panose="030F0702030302020204" pitchFamily="66" charset="0"/>
            </a:endParaRPr>
          </a:p>
          <a:p>
            <a:r>
              <a:rPr lang="fr-CA" sz="2800" dirty="0" smtClean="0">
                <a:latin typeface="Comic Sans MS" panose="030F0702030302020204" pitchFamily="66" charset="0"/>
              </a:rPr>
              <a:t>est </a:t>
            </a:r>
            <a:r>
              <a:rPr lang="fr-CA" sz="2800" dirty="0">
                <a:latin typeface="Comic Sans MS" panose="030F0702030302020204" pitchFamily="66" charset="0"/>
              </a:rPr>
              <a:t>posé avec cœur, </a:t>
            </a:r>
            <a:endParaRPr lang="fr-CA" sz="2800" dirty="0" smtClean="0">
              <a:latin typeface="Comic Sans MS" panose="030F0702030302020204" pitchFamily="66" charset="0"/>
            </a:endParaRPr>
          </a:p>
          <a:p>
            <a:r>
              <a:rPr lang="fr-CA" sz="2800" dirty="0" smtClean="0">
                <a:latin typeface="Comic Sans MS" panose="030F0702030302020204" pitchFamily="66" charset="0"/>
              </a:rPr>
              <a:t>le </a:t>
            </a:r>
            <a:r>
              <a:rPr lang="fr-CA" sz="2800" dirty="0">
                <a:latin typeface="Comic Sans MS" panose="030F0702030302020204" pitchFamily="66" charset="0"/>
              </a:rPr>
              <a:t>monde </a:t>
            </a:r>
            <a:r>
              <a:rPr lang="fr-CA" sz="2800" dirty="0" smtClean="0">
                <a:latin typeface="Comic Sans MS" panose="030F0702030302020204" pitchFamily="66" charset="0"/>
              </a:rPr>
              <a:t>est plus beau et</a:t>
            </a:r>
          </a:p>
          <a:p>
            <a:r>
              <a:rPr lang="fr-CA" sz="2800" dirty="0" smtClean="0">
                <a:latin typeface="Comic Sans MS" panose="030F0702030302020204" pitchFamily="66" charset="0"/>
              </a:rPr>
              <a:t> </a:t>
            </a:r>
            <a:r>
              <a:rPr lang="fr-CA" sz="2800" dirty="0" smtClean="0">
                <a:latin typeface="Comic Sans MS" panose="030F0702030302020204" pitchFamily="66" charset="0"/>
              </a:rPr>
              <a:t>meilleur.</a:t>
            </a:r>
          </a:p>
          <a:p>
            <a:endParaRPr lang="fr-CA" dirty="0">
              <a:latin typeface="Comic Sans MS" panose="030F0702030302020204" pitchFamily="66" charset="0"/>
            </a:endParaRPr>
          </a:p>
          <a:p>
            <a:r>
              <a:rPr lang="fr-CA" sz="2800" dirty="0" smtClean="0">
                <a:latin typeface="Comic Sans MS" panose="030F0702030302020204" pitchFamily="66" charset="0"/>
              </a:rPr>
              <a:t>.</a:t>
            </a:r>
            <a:endParaRPr lang="fr-CA" sz="2800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 descr="C:\Documents and Settings\Diane\Local Settings\Temporary Internet Files\Content.IE5\V02Z4TAI\MC9004259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452354"/>
            <a:ext cx="3779911" cy="4823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9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7</a:t>
            </a:fld>
            <a:endParaRPr lang="fr-CA" dirty="0"/>
          </a:p>
        </p:txBody>
      </p:sp>
      <p:sp>
        <p:nvSpPr>
          <p:cNvPr id="3" name="ZoneTexte 2"/>
          <p:cNvSpPr txBox="1"/>
          <p:nvPr/>
        </p:nvSpPr>
        <p:spPr>
          <a:xfrm>
            <a:off x="-1488" y="836712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A" sz="3200" dirty="0" smtClean="0">
                <a:latin typeface="Comic Sans MS" panose="030F0702030302020204" pitchFamily="66" charset="0"/>
              </a:rPr>
              <a:t>Rendre le monde meilleur,</a:t>
            </a:r>
          </a:p>
          <a:p>
            <a:pPr>
              <a:lnSpc>
                <a:spcPct val="150000"/>
              </a:lnSpc>
            </a:pPr>
            <a:r>
              <a:rPr lang="fr-CA" sz="3200" smtClean="0">
                <a:latin typeface="Comic Sans MS" panose="030F0702030302020204" pitchFamily="66" charset="0"/>
              </a:rPr>
              <a:t>Et </a:t>
            </a:r>
            <a:r>
              <a:rPr lang="fr-CA" sz="3200" smtClean="0">
                <a:latin typeface="Comic Sans MS" panose="030F0702030302020204" pitchFamily="66" charset="0"/>
              </a:rPr>
              <a:t>plus </a:t>
            </a:r>
            <a:r>
              <a:rPr lang="fr-CA" sz="3200" dirty="0" smtClean="0">
                <a:latin typeface="Comic Sans MS" panose="030F0702030302020204" pitchFamily="66" charset="0"/>
              </a:rPr>
              <a:t>beau,</a:t>
            </a:r>
          </a:p>
          <a:p>
            <a:pPr>
              <a:lnSpc>
                <a:spcPct val="150000"/>
              </a:lnSpc>
            </a:pPr>
            <a:r>
              <a:rPr lang="fr-CA" sz="3200" dirty="0" smtClean="0">
                <a:latin typeface="Comic Sans MS" panose="030F0702030302020204" pitchFamily="66" charset="0"/>
              </a:rPr>
              <a:t>c’est réaliser la prière</a:t>
            </a:r>
          </a:p>
          <a:p>
            <a:pPr>
              <a:lnSpc>
                <a:spcPct val="150000"/>
              </a:lnSpc>
            </a:pPr>
            <a:r>
              <a:rPr lang="fr-CA" sz="3200" dirty="0" smtClean="0">
                <a:latin typeface="Comic Sans MS" panose="030F0702030302020204" pitchFamily="66" charset="0"/>
              </a:rPr>
              <a:t>de Saint François-d’Assise.</a:t>
            </a:r>
          </a:p>
          <a:p>
            <a:pPr>
              <a:lnSpc>
                <a:spcPct val="150000"/>
              </a:lnSpc>
            </a:pPr>
            <a:r>
              <a:rPr lang="fr-CA" sz="3200" dirty="0" smtClean="0">
                <a:latin typeface="Comic Sans MS" panose="030F0702030302020204" pitchFamily="66" charset="0"/>
              </a:rPr>
              <a:t>Tu la trouves à la diapositive suivante.</a:t>
            </a:r>
          </a:p>
          <a:p>
            <a:pPr>
              <a:lnSpc>
                <a:spcPct val="150000"/>
              </a:lnSpc>
            </a:pPr>
            <a:r>
              <a:rPr lang="fr-CA" sz="3200" dirty="0" smtClean="0">
                <a:latin typeface="Comic Sans MS" panose="030F0702030302020204" pitchFamily="66" charset="0"/>
              </a:rPr>
              <a:t>Tu as la mission de vivre cette prière.</a:t>
            </a:r>
          </a:p>
          <a:p>
            <a:pPr>
              <a:lnSpc>
                <a:spcPct val="150000"/>
              </a:lnSpc>
            </a:pPr>
            <a:r>
              <a:rPr lang="fr-CA" sz="3200" dirty="0" smtClean="0">
                <a:latin typeface="Comic Sans MS" panose="030F0702030302020204" pitchFamily="66" charset="0"/>
              </a:rPr>
              <a:t>Lis-la en ouvrant ton cœur…</a:t>
            </a:r>
            <a:endParaRPr lang="fr-CA" sz="3200" dirty="0">
              <a:latin typeface="Comic Sans MS" panose="030F0702030302020204" pitchFamily="66" charset="0"/>
            </a:endParaRPr>
          </a:p>
        </p:txBody>
      </p:sp>
      <p:pic>
        <p:nvPicPr>
          <p:cNvPr id="5124" name="Picture 4" descr="C:\Documents and Settings\Diane\Local Settings\Temporary Internet Files\Content.IE5\5D34X7VD\MC9004080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49" y="476672"/>
            <a:ext cx="3545239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42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8</a:t>
            </a:fld>
            <a:endParaRPr lang="fr-CA" dirty="0"/>
          </a:p>
        </p:txBody>
      </p:sp>
      <p:sp>
        <p:nvSpPr>
          <p:cNvPr id="3" name="ZoneTexte 2"/>
          <p:cNvSpPr txBox="1"/>
          <p:nvPr/>
        </p:nvSpPr>
        <p:spPr>
          <a:xfrm>
            <a:off x="17838" y="285769"/>
            <a:ext cx="8454559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CA" sz="2800" dirty="0">
                <a:latin typeface="Comic Sans MS" panose="030F0702030302020204" pitchFamily="66" charset="0"/>
              </a:rPr>
              <a:t>Seigneur, </a:t>
            </a:r>
            <a:r>
              <a:rPr lang="fr-CA" sz="2800" dirty="0" smtClean="0">
                <a:latin typeface="Comic Sans MS" panose="030F0702030302020204" pitchFamily="66" charset="0"/>
              </a:rPr>
              <a:t>fais </a:t>
            </a:r>
            <a:r>
              <a:rPr lang="fr-CA" sz="2800" dirty="0">
                <a:latin typeface="Comic Sans MS" panose="030F0702030302020204" pitchFamily="66" charset="0"/>
              </a:rPr>
              <a:t>de moi un instrument de </a:t>
            </a:r>
            <a:r>
              <a:rPr lang="fr-CA" sz="2800" dirty="0" smtClean="0">
                <a:latin typeface="Comic Sans MS" panose="030F0702030302020204" pitchFamily="66" charset="0"/>
              </a:rPr>
              <a:t>ta paix.</a:t>
            </a: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Là </a:t>
            </a:r>
            <a:r>
              <a:rPr lang="fr-CA" sz="2800" dirty="0">
                <a:latin typeface="Comic Sans MS" panose="030F0702030302020204" pitchFamily="66" charset="0"/>
              </a:rPr>
              <a:t>où il y a de la haine, que je mette l’amour</a:t>
            </a:r>
            <a:r>
              <a:rPr lang="fr-CA" sz="2800" dirty="0" smtClean="0"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Là </a:t>
            </a:r>
            <a:r>
              <a:rPr lang="fr-CA" sz="2800" dirty="0">
                <a:latin typeface="Comic Sans MS" panose="030F0702030302020204" pitchFamily="66" charset="0"/>
              </a:rPr>
              <a:t>où il y a l’offense, que je mette le pardon</a:t>
            </a:r>
            <a:r>
              <a:rPr lang="fr-CA" sz="2800" dirty="0" smtClean="0"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Là </a:t>
            </a:r>
            <a:r>
              <a:rPr lang="fr-CA" sz="2800" dirty="0">
                <a:latin typeface="Comic Sans MS" panose="030F0702030302020204" pitchFamily="66" charset="0"/>
              </a:rPr>
              <a:t>où il y a la discorde, que je mette l’union</a:t>
            </a:r>
            <a:r>
              <a:rPr lang="fr-CA" sz="2800" dirty="0" smtClean="0"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Là </a:t>
            </a:r>
            <a:r>
              <a:rPr lang="fr-CA" sz="2800" dirty="0">
                <a:latin typeface="Comic Sans MS" panose="030F0702030302020204" pitchFamily="66" charset="0"/>
              </a:rPr>
              <a:t>où il y a l’erreur, que je mette la vérité</a:t>
            </a:r>
            <a:r>
              <a:rPr lang="fr-CA" sz="2800" dirty="0" smtClean="0"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Là </a:t>
            </a:r>
            <a:r>
              <a:rPr lang="fr-CA" sz="2800" dirty="0">
                <a:latin typeface="Comic Sans MS" panose="030F0702030302020204" pitchFamily="66" charset="0"/>
              </a:rPr>
              <a:t>où il y a le doute, que je mette la foi</a:t>
            </a:r>
            <a:r>
              <a:rPr lang="fr-CA" sz="2800" dirty="0" smtClean="0"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Là </a:t>
            </a:r>
            <a:r>
              <a:rPr lang="fr-CA" sz="2800" dirty="0">
                <a:latin typeface="Comic Sans MS" panose="030F0702030302020204" pitchFamily="66" charset="0"/>
              </a:rPr>
              <a:t>où il y a le désespoir, que je mette l’espérance</a:t>
            </a:r>
            <a:r>
              <a:rPr lang="fr-CA" sz="2800" dirty="0" smtClean="0">
                <a:latin typeface="Comic Sans MS" panose="030F0702030302020204" pitchFamily="66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Là </a:t>
            </a:r>
            <a:r>
              <a:rPr lang="fr-CA" sz="2800" dirty="0">
                <a:latin typeface="Comic Sans MS" panose="030F0702030302020204" pitchFamily="66" charset="0"/>
              </a:rPr>
              <a:t>où il y a les ténèbres, que je mette </a:t>
            </a:r>
            <a:r>
              <a:rPr lang="fr-CA" sz="2800" dirty="0" smtClean="0">
                <a:latin typeface="Comic Sans MS" panose="030F0702030302020204" pitchFamily="66" charset="0"/>
              </a:rPr>
              <a:t>la lumière.</a:t>
            </a: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Là </a:t>
            </a:r>
            <a:r>
              <a:rPr lang="fr-CA" sz="2800" dirty="0">
                <a:latin typeface="Comic Sans MS" panose="030F0702030302020204" pitchFamily="66" charset="0"/>
              </a:rPr>
              <a:t>où il y a la tristesse, que je mette la joie</a:t>
            </a:r>
            <a:r>
              <a:rPr lang="fr-CA" sz="2800" dirty="0" smtClean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884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4827A3-F9B8-414D-8AAC-52E9E42024F9}" type="slidenum">
              <a:rPr lang="fr-CA" smtClean="0"/>
              <a:pPr>
                <a:defRPr/>
              </a:pPr>
              <a:t>9</a:t>
            </a:fld>
            <a:endParaRPr lang="fr-CA" dirty="0"/>
          </a:p>
        </p:txBody>
      </p:sp>
      <p:sp>
        <p:nvSpPr>
          <p:cNvPr id="3" name="Rectangle 2"/>
          <p:cNvSpPr/>
          <p:nvPr/>
        </p:nvSpPr>
        <p:spPr>
          <a:xfrm>
            <a:off x="0" y="54868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CA" sz="2800" dirty="0">
                <a:latin typeface="Comic Sans MS" panose="030F0702030302020204" pitchFamily="66" charset="0"/>
              </a:rPr>
              <a:t>Ô </a:t>
            </a:r>
            <a:r>
              <a:rPr lang="fr-CA" sz="2800" dirty="0" smtClean="0">
                <a:latin typeface="Comic Sans MS" panose="030F0702030302020204" pitchFamily="66" charset="0"/>
              </a:rPr>
              <a:t>Seigneur, </a:t>
            </a:r>
            <a:r>
              <a:rPr lang="fr-CA" sz="2800" dirty="0">
                <a:latin typeface="Comic Sans MS" panose="030F0702030302020204" pitchFamily="66" charset="0"/>
              </a:rPr>
              <a:t>que je ne </a:t>
            </a:r>
            <a:r>
              <a:rPr lang="fr-CA" sz="2800" dirty="0" smtClean="0">
                <a:latin typeface="Comic Sans MS" panose="030F0702030302020204" pitchFamily="66" charset="0"/>
              </a:rPr>
              <a:t>cherche </a:t>
            </a:r>
            <a:r>
              <a:rPr lang="fr-CA" sz="2800" dirty="0">
                <a:latin typeface="Comic Sans MS" panose="030F0702030302020204" pitchFamily="66" charset="0"/>
              </a:rPr>
              <a:t>pas tant </a:t>
            </a:r>
            <a:endParaRPr lang="fr-CA" sz="28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à </a:t>
            </a:r>
            <a:r>
              <a:rPr lang="fr-CA" sz="2800" dirty="0">
                <a:latin typeface="Comic Sans MS" panose="030F0702030302020204" pitchFamily="66" charset="0"/>
              </a:rPr>
              <a:t>être consolé qu’à </a:t>
            </a:r>
            <a:r>
              <a:rPr lang="fr-CA" sz="2800" dirty="0" smtClean="0">
                <a:latin typeface="Comic Sans MS" panose="030F0702030302020204" pitchFamily="66" charset="0"/>
              </a:rPr>
              <a:t>consoler, </a:t>
            </a: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à </a:t>
            </a:r>
            <a:r>
              <a:rPr lang="fr-CA" sz="2800" dirty="0">
                <a:latin typeface="Comic Sans MS" panose="030F0702030302020204" pitchFamily="66" charset="0"/>
              </a:rPr>
              <a:t>être compris qu’à comprendre, </a:t>
            </a:r>
          </a:p>
          <a:p>
            <a:pPr>
              <a:lnSpc>
                <a:spcPct val="150000"/>
              </a:lnSpc>
            </a:pPr>
            <a:r>
              <a:rPr lang="fr-CA" sz="2800" dirty="0">
                <a:latin typeface="Comic Sans MS" panose="030F0702030302020204" pitchFamily="66" charset="0"/>
              </a:rPr>
              <a:t>à être aimé qu’à aimer, </a:t>
            </a:r>
            <a:endParaRPr lang="fr-CA" sz="28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car </a:t>
            </a:r>
            <a:r>
              <a:rPr lang="fr-CA" sz="2800" dirty="0">
                <a:latin typeface="Comic Sans MS" panose="030F0702030302020204" pitchFamily="66" charset="0"/>
              </a:rPr>
              <a:t>c’est en donnant qu’on reçoit, </a:t>
            </a:r>
            <a:endParaRPr lang="fr-CA" sz="28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c’est </a:t>
            </a:r>
            <a:r>
              <a:rPr lang="fr-CA" sz="2800" dirty="0">
                <a:latin typeface="Comic Sans MS" panose="030F0702030302020204" pitchFamily="66" charset="0"/>
              </a:rPr>
              <a:t>en s’oubliant qu’on trouve, </a:t>
            </a:r>
            <a:endParaRPr lang="fr-CA" sz="28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c’est </a:t>
            </a:r>
            <a:r>
              <a:rPr lang="fr-CA" sz="2800" dirty="0">
                <a:latin typeface="Comic Sans MS" panose="030F0702030302020204" pitchFamily="66" charset="0"/>
              </a:rPr>
              <a:t>en pardonnant qu’on est pardonné, </a:t>
            </a:r>
            <a:endParaRPr lang="fr-CA" sz="28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fr-CA" sz="2800" dirty="0" smtClean="0">
                <a:latin typeface="Comic Sans MS" panose="030F0702030302020204" pitchFamily="66" charset="0"/>
              </a:rPr>
              <a:t>c’est </a:t>
            </a:r>
            <a:r>
              <a:rPr lang="fr-CA" sz="2800" dirty="0">
                <a:latin typeface="Comic Sans MS" panose="030F0702030302020204" pitchFamily="66" charset="0"/>
              </a:rPr>
              <a:t>en mourant qu’on ressuscite à l’éternelle vie.</a:t>
            </a:r>
          </a:p>
        </p:txBody>
      </p:sp>
    </p:spTree>
    <p:extLst>
      <p:ext uri="{BB962C8B-B14F-4D97-AF65-F5344CB8AC3E}">
        <p14:creationId xmlns:p14="http://schemas.microsoft.com/office/powerpoint/2010/main" val="252034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1090</Words>
  <Application>Microsoft Office PowerPoint</Application>
  <PresentationFormat>Affichage à l'écran (4:3)</PresentationFormat>
  <Paragraphs>195</Paragraphs>
  <Slides>21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IBM</dc:creator>
  <cp:lastModifiedBy>Luc Potvin</cp:lastModifiedBy>
  <cp:revision>98</cp:revision>
  <dcterms:created xsi:type="dcterms:W3CDTF">2012-06-15T12:32:00Z</dcterms:created>
  <dcterms:modified xsi:type="dcterms:W3CDTF">2017-12-14T14:35:32Z</dcterms:modified>
</cp:coreProperties>
</file>